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8" r:id="rId4"/>
    <p:sldId id="279" r:id="rId5"/>
    <p:sldId id="280" r:id="rId6"/>
    <p:sldId id="289" r:id="rId7"/>
    <p:sldId id="282" r:id="rId8"/>
    <p:sldId id="260" r:id="rId9"/>
    <p:sldId id="283" r:id="rId10"/>
    <p:sldId id="261" r:id="rId11"/>
    <p:sldId id="262" r:id="rId12"/>
    <p:sldId id="285" r:id="rId13"/>
    <p:sldId id="263" r:id="rId14"/>
    <p:sldId id="284" r:id="rId15"/>
    <p:sldId id="264" r:id="rId16"/>
    <p:sldId id="265" r:id="rId17"/>
    <p:sldId id="286" r:id="rId18"/>
    <p:sldId id="266" r:id="rId19"/>
    <p:sldId id="267" r:id="rId20"/>
    <p:sldId id="269" r:id="rId21"/>
    <p:sldId id="270" r:id="rId22"/>
    <p:sldId id="268" r:id="rId23"/>
    <p:sldId id="288" r:id="rId24"/>
    <p:sldId id="293" r:id="rId25"/>
    <p:sldId id="290" r:id="rId26"/>
    <p:sldId id="292" r:id="rId27"/>
    <p:sldId id="271" r:id="rId28"/>
    <p:sldId id="272" r:id="rId29"/>
    <p:sldId id="273" r:id="rId30"/>
    <p:sldId id="274" r:id="rId31"/>
    <p:sldId id="2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CDDF40-7DA8-4EE2-801B-E8EDFCA1A74A}">
          <p14:sldIdLst>
            <p14:sldId id="256"/>
            <p14:sldId id="258"/>
            <p14:sldId id="278"/>
            <p14:sldId id="279"/>
            <p14:sldId id="280"/>
            <p14:sldId id="289"/>
            <p14:sldId id="282"/>
            <p14:sldId id="260"/>
            <p14:sldId id="283"/>
            <p14:sldId id="261"/>
            <p14:sldId id="262"/>
            <p14:sldId id="285"/>
            <p14:sldId id="263"/>
            <p14:sldId id="284"/>
            <p14:sldId id="264"/>
            <p14:sldId id="265"/>
            <p14:sldId id="286"/>
            <p14:sldId id="266"/>
            <p14:sldId id="267"/>
            <p14:sldId id="269"/>
            <p14:sldId id="270"/>
            <p14:sldId id="268"/>
            <p14:sldId id="288"/>
            <p14:sldId id="293"/>
            <p14:sldId id="290"/>
            <p14:sldId id="292"/>
            <p14:sldId id="271"/>
            <p14:sldId id="272"/>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p:scale>
          <a:sx n="130" d="100"/>
          <a:sy n="130" d="100"/>
        </p:scale>
        <p:origin x="43" y="-10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B589A-2372-4BCC-909B-3CC230EE7F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4744E4-6FB4-4C1D-9DB1-3C532F0B2F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E8D4D2-3045-4EC1-8EA4-06B5DBB24A29}"/>
              </a:ext>
            </a:extLst>
          </p:cNvPr>
          <p:cNvSpPr>
            <a:spLocks noGrp="1"/>
          </p:cNvSpPr>
          <p:nvPr>
            <p:ph type="dt" sz="half" idx="10"/>
          </p:nvPr>
        </p:nvSpPr>
        <p:spPr/>
        <p:txBody>
          <a:bodyPr/>
          <a:lstStyle/>
          <a:p>
            <a:fld id="{818178AD-2877-41A9-8B0B-37842A2BCD95}" type="datetimeFigureOut">
              <a:rPr lang="en-US" smtClean="0"/>
              <a:t>12/9/2020</a:t>
            </a:fld>
            <a:endParaRPr lang="en-US"/>
          </a:p>
        </p:txBody>
      </p:sp>
      <p:sp>
        <p:nvSpPr>
          <p:cNvPr id="5" name="Footer Placeholder 4">
            <a:extLst>
              <a:ext uri="{FF2B5EF4-FFF2-40B4-BE49-F238E27FC236}">
                <a16:creationId xmlns:a16="http://schemas.microsoft.com/office/drawing/2014/main" id="{CEA43B31-9659-4550-A180-857040E46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9030B-68C9-4F0D-91B6-99A34B25F2FD}"/>
              </a:ext>
            </a:extLst>
          </p:cNvPr>
          <p:cNvSpPr>
            <a:spLocks noGrp="1"/>
          </p:cNvSpPr>
          <p:nvPr>
            <p:ph type="sldNum" sz="quarter" idx="12"/>
          </p:nvPr>
        </p:nvSpPr>
        <p:spPr/>
        <p:txBody>
          <a:bodyPr/>
          <a:lstStyle/>
          <a:p>
            <a:fld id="{C1AC7027-3401-42A4-B206-FB643ED5D002}" type="slidenum">
              <a:rPr lang="en-US" smtClean="0"/>
              <a:t>‹#›</a:t>
            </a:fld>
            <a:endParaRPr lang="en-US"/>
          </a:p>
        </p:txBody>
      </p:sp>
    </p:spTree>
    <p:extLst>
      <p:ext uri="{BB962C8B-B14F-4D97-AF65-F5344CB8AC3E}">
        <p14:creationId xmlns:p14="http://schemas.microsoft.com/office/powerpoint/2010/main" val="2543632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E092-AF48-4156-9F77-75E6B9F040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E57C5-F245-4DFD-9F57-2F1773F0D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30699-5A87-479E-BE22-5DF96AA5217A}"/>
              </a:ext>
            </a:extLst>
          </p:cNvPr>
          <p:cNvSpPr>
            <a:spLocks noGrp="1"/>
          </p:cNvSpPr>
          <p:nvPr>
            <p:ph type="dt" sz="half" idx="10"/>
          </p:nvPr>
        </p:nvSpPr>
        <p:spPr/>
        <p:txBody>
          <a:bodyPr/>
          <a:lstStyle/>
          <a:p>
            <a:fld id="{818178AD-2877-41A9-8B0B-37842A2BCD95}" type="datetimeFigureOut">
              <a:rPr lang="en-US" smtClean="0"/>
              <a:t>12/9/2020</a:t>
            </a:fld>
            <a:endParaRPr lang="en-US"/>
          </a:p>
        </p:txBody>
      </p:sp>
      <p:sp>
        <p:nvSpPr>
          <p:cNvPr id="5" name="Footer Placeholder 4">
            <a:extLst>
              <a:ext uri="{FF2B5EF4-FFF2-40B4-BE49-F238E27FC236}">
                <a16:creationId xmlns:a16="http://schemas.microsoft.com/office/drawing/2014/main" id="{D66401FB-615A-401F-8870-2ECA0E54C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CF618-31F6-410F-8E89-6637F4F0B199}"/>
              </a:ext>
            </a:extLst>
          </p:cNvPr>
          <p:cNvSpPr>
            <a:spLocks noGrp="1"/>
          </p:cNvSpPr>
          <p:nvPr>
            <p:ph type="sldNum" sz="quarter" idx="12"/>
          </p:nvPr>
        </p:nvSpPr>
        <p:spPr/>
        <p:txBody>
          <a:bodyPr/>
          <a:lstStyle/>
          <a:p>
            <a:fld id="{C1AC7027-3401-42A4-B206-FB643ED5D002}" type="slidenum">
              <a:rPr lang="en-US" smtClean="0"/>
              <a:t>‹#›</a:t>
            </a:fld>
            <a:endParaRPr lang="en-US"/>
          </a:p>
        </p:txBody>
      </p:sp>
    </p:spTree>
    <p:extLst>
      <p:ext uri="{BB962C8B-B14F-4D97-AF65-F5344CB8AC3E}">
        <p14:creationId xmlns:p14="http://schemas.microsoft.com/office/powerpoint/2010/main" val="2434862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A02E9A-C12C-49F5-9412-620CCE3D1B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53CBB1-AE5A-4E4B-AA62-256F3FC396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6382E-853C-4490-BEBC-3F4E52B09CC6}"/>
              </a:ext>
            </a:extLst>
          </p:cNvPr>
          <p:cNvSpPr>
            <a:spLocks noGrp="1"/>
          </p:cNvSpPr>
          <p:nvPr>
            <p:ph type="dt" sz="half" idx="10"/>
          </p:nvPr>
        </p:nvSpPr>
        <p:spPr/>
        <p:txBody>
          <a:bodyPr/>
          <a:lstStyle/>
          <a:p>
            <a:fld id="{818178AD-2877-41A9-8B0B-37842A2BCD95}" type="datetimeFigureOut">
              <a:rPr lang="en-US" smtClean="0"/>
              <a:t>12/9/2020</a:t>
            </a:fld>
            <a:endParaRPr lang="en-US"/>
          </a:p>
        </p:txBody>
      </p:sp>
      <p:sp>
        <p:nvSpPr>
          <p:cNvPr id="5" name="Footer Placeholder 4">
            <a:extLst>
              <a:ext uri="{FF2B5EF4-FFF2-40B4-BE49-F238E27FC236}">
                <a16:creationId xmlns:a16="http://schemas.microsoft.com/office/drawing/2014/main" id="{3C2654AF-01F3-4F30-B119-F27CBA5CC0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43FFC-3D43-47C2-BBC4-0096DDC62D44}"/>
              </a:ext>
            </a:extLst>
          </p:cNvPr>
          <p:cNvSpPr>
            <a:spLocks noGrp="1"/>
          </p:cNvSpPr>
          <p:nvPr>
            <p:ph type="sldNum" sz="quarter" idx="12"/>
          </p:nvPr>
        </p:nvSpPr>
        <p:spPr/>
        <p:txBody>
          <a:bodyPr/>
          <a:lstStyle/>
          <a:p>
            <a:fld id="{C1AC7027-3401-42A4-B206-FB643ED5D002}" type="slidenum">
              <a:rPr lang="en-US" smtClean="0"/>
              <a:t>‹#›</a:t>
            </a:fld>
            <a:endParaRPr lang="en-US"/>
          </a:p>
        </p:txBody>
      </p:sp>
    </p:spTree>
    <p:extLst>
      <p:ext uri="{BB962C8B-B14F-4D97-AF65-F5344CB8AC3E}">
        <p14:creationId xmlns:p14="http://schemas.microsoft.com/office/powerpoint/2010/main" val="2226813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F738-F484-4D3D-B14C-7AB989C959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1428E6-7947-4C38-B74C-F1AAFFAD8D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BD3449-5EBA-4214-9525-FAE248A5AC3D}"/>
              </a:ext>
            </a:extLst>
          </p:cNvPr>
          <p:cNvSpPr>
            <a:spLocks noGrp="1"/>
          </p:cNvSpPr>
          <p:nvPr>
            <p:ph type="dt" sz="half" idx="10"/>
          </p:nvPr>
        </p:nvSpPr>
        <p:spPr/>
        <p:txBody>
          <a:bodyPr/>
          <a:lstStyle/>
          <a:p>
            <a:fld id="{818178AD-2877-41A9-8B0B-37842A2BCD95}" type="datetimeFigureOut">
              <a:rPr lang="en-US" smtClean="0"/>
              <a:t>12/9/2020</a:t>
            </a:fld>
            <a:endParaRPr lang="en-US"/>
          </a:p>
        </p:txBody>
      </p:sp>
      <p:sp>
        <p:nvSpPr>
          <p:cNvPr id="5" name="Footer Placeholder 4">
            <a:extLst>
              <a:ext uri="{FF2B5EF4-FFF2-40B4-BE49-F238E27FC236}">
                <a16:creationId xmlns:a16="http://schemas.microsoft.com/office/drawing/2014/main" id="{CC4BB659-AC4B-4898-8CF4-F19C1E27DB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CCCAA-7F2E-492E-8803-DAA874F719DD}"/>
              </a:ext>
            </a:extLst>
          </p:cNvPr>
          <p:cNvSpPr>
            <a:spLocks noGrp="1"/>
          </p:cNvSpPr>
          <p:nvPr>
            <p:ph type="sldNum" sz="quarter" idx="12"/>
          </p:nvPr>
        </p:nvSpPr>
        <p:spPr/>
        <p:txBody>
          <a:bodyPr/>
          <a:lstStyle/>
          <a:p>
            <a:fld id="{C1AC7027-3401-42A4-B206-FB643ED5D002}" type="slidenum">
              <a:rPr lang="en-US" smtClean="0"/>
              <a:t>‹#›</a:t>
            </a:fld>
            <a:endParaRPr lang="en-US"/>
          </a:p>
        </p:txBody>
      </p:sp>
    </p:spTree>
    <p:extLst>
      <p:ext uri="{BB962C8B-B14F-4D97-AF65-F5344CB8AC3E}">
        <p14:creationId xmlns:p14="http://schemas.microsoft.com/office/powerpoint/2010/main" val="50987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C5F3-77AF-4EB4-9226-2DA120AA9E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BF688B-F563-4201-84CC-D0DB78C22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447076-8EFC-4907-A7B5-5AEBCC9F261E}"/>
              </a:ext>
            </a:extLst>
          </p:cNvPr>
          <p:cNvSpPr>
            <a:spLocks noGrp="1"/>
          </p:cNvSpPr>
          <p:nvPr>
            <p:ph type="dt" sz="half" idx="10"/>
          </p:nvPr>
        </p:nvSpPr>
        <p:spPr/>
        <p:txBody>
          <a:bodyPr/>
          <a:lstStyle/>
          <a:p>
            <a:fld id="{818178AD-2877-41A9-8B0B-37842A2BCD95}" type="datetimeFigureOut">
              <a:rPr lang="en-US" smtClean="0"/>
              <a:t>12/9/2020</a:t>
            </a:fld>
            <a:endParaRPr lang="en-US"/>
          </a:p>
        </p:txBody>
      </p:sp>
      <p:sp>
        <p:nvSpPr>
          <p:cNvPr id="5" name="Footer Placeholder 4">
            <a:extLst>
              <a:ext uri="{FF2B5EF4-FFF2-40B4-BE49-F238E27FC236}">
                <a16:creationId xmlns:a16="http://schemas.microsoft.com/office/drawing/2014/main" id="{14CE5E7A-9AD9-4A37-AE64-18D271475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91583-86D6-41F4-9669-C4C088AB5E60}"/>
              </a:ext>
            </a:extLst>
          </p:cNvPr>
          <p:cNvSpPr>
            <a:spLocks noGrp="1"/>
          </p:cNvSpPr>
          <p:nvPr>
            <p:ph type="sldNum" sz="quarter" idx="12"/>
          </p:nvPr>
        </p:nvSpPr>
        <p:spPr/>
        <p:txBody>
          <a:bodyPr/>
          <a:lstStyle/>
          <a:p>
            <a:fld id="{C1AC7027-3401-42A4-B206-FB643ED5D002}" type="slidenum">
              <a:rPr lang="en-US" smtClean="0"/>
              <a:t>‹#›</a:t>
            </a:fld>
            <a:endParaRPr lang="en-US"/>
          </a:p>
        </p:txBody>
      </p:sp>
    </p:spTree>
    <p:extLst>
      <p:ext uri="{BB962C8B-B14F-4D97-AF65-F5344CB8AC3E}">
        <p14:creationId xmlns:p14="http://schemas.microsoft.com/office/powerpoint/2010/main" val="866513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2F019-5ACA-47F3-9399-1A8375EF7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06346-3257-4D03-B58F-158AB689CF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666951-4C3E-4FFF-86F2-690E0053FF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258907-9A63-43C9-9FE5-0E1B934D6E8D}"/>
              </a:ext>
            </a:extLst>
          </p:cNvPr>
          <p:cNvSpPr>
            <a:spLocks noGrp="1"/>
          </p:cNvSpPr>
          <p:nvPr>
            <p:ph type="dt" sz="half" idx="10"/>
          </p:nvPr>
        </p:nvSpPr>
        <p:spPr/>
        <p:txBody>
          <a:bodyPr/>
          <a:lstStyle/>
          <a:p>
            <a:fld id="{818178AD-2877-41A9-8B0B-37842A2BCD95}" type="datetimeFigureOut">
              <a:rPr lang="en-US" smtClean="0"/>
              <a:t>12/9/2020</a:t>
            </a:fld>
            <a:endParaRPr lang="en-US"/>
          </a:p>
        </p:txBody>
      </p:sp>
      <p:sp>
        <p:nvSpPr>
          <p:cNvPr id="6" name="Footer Placeholder 5">
            <a:extLst>
              <a:ext uri="{FF2B5EF4-FFF2-40B4-BE49-F238E27FC236}">
                <a16:creationId xmlns:a16="http://schemas.microsoft.com/office/drawing/2014/main" id="{47CD2F8E-AA06-4AD9-AB60-1722CE7BAA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ADB2E6-2305-4225-BE24-56F7F15B3B0F}"/>
              </a:ext>
            </a:extLst>
          </p:cNvPr>
          <p:cNvSpPr>
            <a:spLocks noGrp="1"/>
          </p:cNvSpPr>
          <p:nvPr>
            <p:ph type="sldNum" sz="quarter" idx="12"/>
          </p:nvPr>
        </p:nvSpPr>
        <p:spPr/>
        <p:txBody>
          <a:bodyPr/>
          <a:lstStyle/>
          <a:p>
            <a:fld id="{C1AC7027-3401-42A4-B206-FB643ED5D002}" type="slidenum">
              <a:rPr lang="en-US" smtClean="0"/>
              <a:t>‹#›</a:t>
            </a:fld>
            <a:endParaRPr lang="en-US"/>
          </a:p>
        </p:txBody>
      </p:sp>
    </p:spTree>
    <p:extLst>
      <p:ext uri="{BB962C8B-B14F-4D97-AF65-F5344CB8AC3E}">
        <p14:creationId xmlns:p14="http://schemas.microsoft.com/office/powerpoint/2010/main" val="306110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D9F7-8AA0-4547-B6FE-02A5A787F9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DA9A7D-AAE7-495D-BD5E-44D9E953D2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25CA09-B85C-4DA8-9934-1532E61CDB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428730-DB06-4E2C-8C29-3680818643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255266-0ADA-49CC-8F35-6E6534D104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B7D34-BE86-45D5-8711-E1F4DC399E0E}"/>
              </a:ext>
            </a:extLst>
          </p:cNvPr>
          <p:cNvSpPr>
            <a:spLocks noGrp="1"/>
          </p:cNvSpPr>
          <p:nvPr>
            <p:ph type="dt" sz="half" idx="10"/>
          </p:nvPr>
        </p:nvSpPr>
        <p:spPr/>
        <p:txBody>
          <a:bodyPr/>
          <a:lstStyle/>
          <a:p>
            <a:fld id="{818178AD-2877-41A9-8B0B-37842A2BCD95}" type="datetimeFigureOut">
              <a:rPr lang="en-US" smtClean="0"/>
              <a:t>12/9/2020</a:t>
            </a:fld>
            <a:endParaRPr lang="en-US"/>
          </a:p>
        </p:txBody>
      </p:sp>
      <p:sp>
        <p:nvSpPr>
          <p:cNvPr id="8" name="Footer Placeholder 7">
            <a:extLst>
              <a:ext uri="{FF2B5EF4-FFF2-40B4-BE49-F238E27FC236}">
                <a16:creationId xmlns:a16="http://schemas.microsoft.com/office/drawing/2014/main" id="{CE12E5F6-4F0E-48DE-AB2C-56767709B0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4365C-6B6B-4843-938C-CE2E58675DC0}"/>
              </a:ext>
            </a:extLst>
          </p:cNvPr>
          <p:cNvSpPr>
            <a:spLocks noGrp="1"/>
          </p:cNvSpPr>
          <p:nvPr>
            <p:ph type="sldNum" sz="quarter" idx="12"/>
          </p:nvPr>
        </p:nvSpPr>
        <p:spPr/>
        <p:txBody>
          <a:bodyPr/>
          <a:lstStyle/>
          <a:p>
            <a:fld id="{C1AC7027-3401-42A4-B206-FB643ED5D002}" type="slidenum">
              <a:rPr lang="en-US" smtClean="0"/>
              <a:t>‹#›</a:t>
            </a:fld>
            <a:endParaRPr lang="en-US"/>
          </a:p>
        </p:txBody>
      </p:sp>
    </p:spTree>
    <p:extLst>
      <p:ext uri="{BB962C8B-B14F-4D97-AF65-F5344CB8AC3E}">
        <p14:creationId xmlns:p14="http://schemas.microsoft.com/office/powerpoint/2010/main" val="655710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3A4-3A9F-47C4-87A2-A3FE78CEFF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4D43AF-AA6E-4AEA-B583-6F2ACE97E18F}"/>
              </a:ext>
            </a:extLst>
          </p:cNvPr>
          <p:cNvSpPr>
            <a:spLocks noGrp="1"/>
          </p:cNvSpPr>
          <p:nvPr>
            <p:ph type="dt" sz="half" idx="10"/>
          </p:nvPr>
        </p:nvSpPr>
        <p:spPr/>
        <p:txBody>
          <a:bodyPr/>
          <a:lstStyle/>
          <a:p>
            <a:fld id="{818178AD-2877-41A9-8B0B-37842A2BCD95}" type="datetimeFigureOut">
              <a:rPr lang="en-US" smtClean="0"/>
              <a:t>12/9/2020</a:t>
            </a:fld>
            <a:endParaRPr lang="en-US"/>
          </a:p>
        </p:txBody>
      </p:sp>
      <p:sp>
        <p:nvSpPr>
          <p:cNvPr id="4" name="Footer Placeholder 3">
            <a:extLst>
              <a:ext uri="{FF2B5EF4-FFF2-40B4-BE49-F238E27FC236}">
                <a16:creationId xmlns:a16="http://schemas.microsoft.com/office/drawing/2014/main" id="{D79797F9-BF37-41E7-806B-4CF2C75043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B9D492-BFEC-4F3F-84CA-A141283C274E}"/>
              </a:ext>
            </a:extLst>
          </p:cNvPr>
          <p:cNvSpPr>
            <a:spLocks noGrp="1"/>
          </p:cNvSpPr>
          <p:nvPr>
            <p:ph type="sldNum" sz="quarter" idx="12"/>
          </p:nvPr>
        </p:nvSpPr>
        <p:spPr/>
        <p:txBody>
          <a:bodyPr/>
          <a:lstStyle/>
          <a:p>
            <a:fld id="{C1AC7027-3401-42A4-B206-FB643ED5D002}" type="slidenum">
              <a:rPr lang="en-US" smtClean="0"/>
              <a:t>‹#›</a:t>
            </a:fld>
            <a:endParaRPr lang="en-US"/>
          </a:p>
        </p:txBody>
      </p:sp>
    </p:spTree>
    <p:extLst>
      <p:ext uri="{BB962C8B-B14F-4D97-AF65-F5344CB8AC3E}">
        <p14:creationId xmlns:p14="http://schemas.microsoft.com/office/powerpoint/2010/main" val="3858221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B5A26A-B4E5-418B-AD89-A870698E97F2}"/>
              </a:ext>
            </a:extLst>
          </p:cNvPr>
          <p:cNvSpPr>
            <a:spLocks noGrp="1"/>
          </p:cNvSpPr>
          <p:nvPr>
            <p:ph type="dt" sz="half" idx="10"/>
          </p:nvPr>
        </p:nvSpPr>
        <p:spPr/>
        <p:txBody>
          <a:bodyPr/>
          <a:lstStyle/>
          <a:p>
            <a:fld id="{818178AD-2877-41A9-8B0B-37842A2BCD95}" type="datetimeFigureOut">
              <a:rPr lang="en-US" smtClean="0"/>
              <a:t>12/9/2020</a:t>
            </a:fld>
            <a:endParaRPr lang="en-US"/>
          </a:p>
        </p:txBody>
      </p:sp>
      <p:sp>
        <p:nvSpPr>
          <p:cNvPr id="3" name="Footer Placeholder 2">
            <a:extLst>
              <a:ext uri="{FF2B5EF4-FFF2-40B4-BE49-F238E27FC236}">
                <a16:creationId xmlns:a16="http://schemas.microsoft.com/office/drawing/2014/main" id="{995329BB-3BFB-4AB6-A850-4DCEE9C3A4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1D21EB-8209-4B66-B524-B8F79B23C16E}"/>
              </a:ext>
            </a:extLst>
          </p:cNvPr>
          <p:cNvSpPr>
            <a:spLocks noGrp="1"/>
          </p:cNvSpPr>
          <p:nvPr>
            <p:ph type="sldNum" sz="quarter" idx="12"/>
          </p:nvPr>
        </p:nvSpPr>
        <p:spPr/>
        <p:txBody>
          <a:bodyPr/>
          <a:lstStyle/>
          <a:p>
            <a:fld id="{C1AC7027-3401-42A4-B206-FB643ED5D002}" type="slidenum">
              <a:rPr lang="en-US" smtClean="0"/>
              <a:t>‹#›</a:t>
            </a:fld>
            <a:endParaRPr lang="en-US"/>
          </a:p>
        </p:txBody>
      </p:sp>
    </p:spTree>
    <p:extLst>
      <p:ext uri="{BB962C8B-B14F-4D97-AF65-F5344CB8AC3E}">
        <p14:creationId xmlns:p14="http://schemas.microsoft.com/office/powerpoint/2010/main" val="2659792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CF2C6-39B8-4133-9A5E-6785F04B50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8F129E-264E-49A3-8AC1-9CBEBEA48D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AAF348-B215-46C6-892E-A240DF0F1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46F9C0-CAA5-4553-AA65-3BF01125F070}"/>
              </a:ext>
            </a:extLst>
          </p:cNvPr>
          <p:cNvSpPr>
            <a:spLocks noGrp="1"/>
          </p:cNvSpPr>
          <p:nvPr>
            <p:ph type="dt" sz="half" idx="10"/>
          </p:nvPr>
        </p:nvSpPr>
        <p:spPr/>
        <p:txBody>
          <a:bodyPr/>
          <a:lstStyle/>
          <a:p>
            <a:fld id="{818178AD-2877-41A9-8B0B-37842A2BCD95}" type="datetimeFigureOut">
              <a:rPr lang="en-US" smtClean="0"/>
              <a:t>12/9/2020</a:t>
            </a:fld>
            <a:endParaRPr lang="en-US"/>
          </a:p>
        </p:txBody>
      </p:sp>
      <p:sp>
        <p:nvSpPr>
          <p:cNvPr id="6" name="Footer Placeholder 5">
            <a:extLst>
              <a:ext uri="{FF2B5EF4-FFF2-40B4-BE49-F238E27FC236}">
                <a16:creationId xmlns:a16="http://schemas.microsoft.com/office/drawing/2014/main" id="{41AD7CA6-28C8-4F2E-8AE0-77E5127E2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F789B1-A037-401B-BDBE-6FC0DD45A767}"/>
              </a:ext>
            </a:extLst>
          </p:cNvPr>
          <p:cNvSpPr>
            <a:spLocks noGrp="1"/>
          </p:cNvSpPr>
          <p:nvPr>
            <p:ph type="sldNum" sz="quarter" idx="12"/>
          </p:nvPr>
        </p:nvSpPr>
        <p:spPr/>
        <p:txBody>
          <a:bodyPr/>
          <a:lstStyle/>
          <a:p>
            <a:fld id="{C1AC7027-3401-42A4-B206-FB643ED5D002}" type="slidenum">
              <a:rPr lang="en-US" smtClean="0"/>
              <a:t>‹#›</a:t>
            </a:fld>
            <a:endParaRPr lang="en-US"/>
          </a:p>
        </p:txBody>
      </p:sp>
    </p:spTree>
    <p:extLst>
      <p:ext uri="{BB962C8B-B14F-4D97-AF65-F5344CB8AC3E}">
        <p14:creationId xmlns:p14="http://schemas.microsoft.com/office/powerpoint/2010/main" val="2322814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E0FA6-E805-4317-9435-7A0AB2DCD2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12FF43-0802-4452-B438-66D459B97E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D77DF0-4581-4B4C-9A82-C6F4190E3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7BC306-25F8-402A-BD1A-EAD23904A9C6}"/>
              </a:ext>
            </a:extLst>
          </p:cNvPr>
          <p:cNvSpPr>
            <a:spLocks noGrp="1"/>
          </p:cNvSpPr>
          <p:nvPr>
            <p:ph type="dt" sz="half" idx="10"/>
          </p:nvPr>
        </p:nvSpPr>
        <p:spPr/>
        <p:txBody>
          <a:bodyPr/>
          <a:lstStyle/>
          <a:p>
            <a:fld id="{818178AD-2877-41A9-8B0B-37842A2BCD95}" type="datetimeFigureOut">
              <a:rPr lang="en-US" smtClean="0"/>
              <a:t>12/9/2020</a:t>
            </a:fld>
            <a:endParaRPr lang="en-US"/>
          </a:p>
        </p:txBody>
      </p:sp>
      <p:sp>
        <p:nvSpPr>
          <p:cNvPr id="6" name="Footer Placeholder 5">
            <a:extLst>
              <a:ext uri="{FF2B5EF4-FFF2-40B4-BE49-F238E27FC236}">
                <a16:creationId xmlns:a16="http://schemas.microsoft.com/office/drawing/2014/main" id="{CCB48371-041E-4D4F-BB2C-C8893058C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6A0119-4C4D-4D4D-B13C-CE56F5F3BF16}"/>
              </a:ext>
            </a:extLst>
          </p:cNvPr>
          <p:cNvSpPr>
            <a:spLocks noGrp="1"/>
          </p:cNvSpPr>
          <p:nvPr>
            <p:ph type="sldNum" sz="quarter" idx="12"/>
          </p:nvPr>
        </p:nvSpPr>
        <p:spPr/>
        <p:txBody>
          <a:bodyPr/>
          <a:lstStyle/>
          <a:p>
            <a:fld id="{C1AC7027-3401-42A4-B206-FB643ED5D002}" type="slidenum">
              <a:rPr lang="en-US" smtClean="0"/>
              <a:t>‹#›</a:t>
            </a:fld>
            <a:endParaRPr lang="en-US"/>
          </a:p>
        </p:txBody>
      </p:sp>
    </p:spTree>
    <p:extLst>
      <p:ext uri="{BB962C8B-B14F-4D97-AF65-F5344CB8AC3E}">
        <p14:creationId xmlns:p14="http://schemas.microsoft.com/office/powerpoint/2010/main" val="112016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589298-0A11-43E5-87DC-427C6D8C4A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FEE6C6-A70C-4D82-BC64-BDCB8E71BC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F9A7C-1BB1-406E-BEDC-BD218694D1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178AD-2877-41A9-8B0B-37842A2BCD95}" type="datetimeFigureOut">
              <a:rPr lang="en-US" smtClean="0"/>
              <a:t>12/9/2020</a:t>
            </a:fld>
            <a:endParaRPr lang="en-US"/>
          </a:p>
        </p:txBody>
      </p:sp>
      <p:sp>
        <p:nvSpPr>
          <p:cNvPr id="5" name="Footer Placeholder 4">
            <a:extLst>
              <a:ext uri="{FF2B5EF4-FFF2-40B4-BE49-F238E27FC236}">
                <a16:creationId xmlns:a16="http://schemas.microsoft.com/office/drawing/2014/main" id="{871E2182-4678-498D-8CF5-3102BAB867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A7B40D-848B-48C7-B31D-F186B2918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C7027-3401-42A4-B206-FB643ED5D002}" type="slidenum">
              <a:rPr lang="en-US" smtClean="0"/>
              <a:t>‹#›</a:t>
            </a:fld>
            <a:endParaRPr lang="en-US"/>
          </a:p>
        </p:txBody>
      </p:sp>
    </p:spTree>
    <p:extLst>
      <p:ext uri="{BB962C8B-B14F-4D97-AF65-F5344CB8AC3E}">
        <p14:creationId xmlns:p14="http://schemas.microsoft.com/office/powerpoint/2010/main" val="34871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4DC88-4DEB-4F9B-90C6-4AE55112E8F8}"/>
              </a:ext>
            </a:extLst>
          </p:cNvPr>
          <p:cNvSpPr>
            <a:spLocks noGrp="1"/>
          </p:cNvSpPr>
          <p:nvPr>
            <p:ph type="ctrTitle"/>
          </p:nvPr>
        </p:nvSpPr>
        <p:spPr>
          <a:xfrm>
            <a:off x="699714" y="5490971"/>
            <a:ext cx="6962072" cy="1159200"/>
          </a:xfrm>
        </p:spPr>
        <p:txBody>
          <a:bodyPr anchor="ctr">
            <a:normAutofit/>
          </a:bodyPr>
          <a:lstStyle/>
          <a:p>
            <a:pPr algn="l"/>
            <a:r>
              <a:rPr lang="en-US" sz="3700">
                <a:solidFill>
                  <a:srgbClr val="FFFFFF"/>
                </a:solidFill>
              </a:rPr>
              <a:t>Multilabel and Multiclass Analysis of Social Determinants of Health</a:t>
            </a:r>
          </a:p>
        </p:txBody>
      </p:sp>
      <p:sp>
        <p:nvSpPr>
          <p:cNvPr id="3" name="Subtitle 2">
            <a:extLst>
              <a:ext uri="{FF2B5EF4-FFF2-40B4-BE49-F238E27FC236}">
                <a16:creationId xmlns:a16="http://schemas.microsoft.com/office/drawing/2014/main" id="{9545D873-38C0-4BD1-ABC3-5E22288922D0}"/>
              </a:ext>
            </a:extLst>
          </p:cNvPr>
          <p:cNvSpPr>
            <a:spLocks noGrp="1"/>
          </p:cNvSpPr>
          <p:nvPr>
            <p:ph type="subTitle" idx="1"/>
          </p:nvPr>
        </p:nvSpPr>
        <p:spPr>
          <a:xfrm>
            <a:off x="8456522" y="5633765"/>
            <a:ext cx="3408555" cy="873612"/>
          </a:xfrm>
        </p:spPr>
        <p:txBody>
          <a:bodyPr anchor="ctr">
            <a:normAutofit/>
          </a:bodyPr>
          <a:lstStyle/>
          <a:p>
            <a:pPr algn="l"/>
            <a:r>
              <a:rPr lang="en-US" sz="2000">
                <a:solidFill>
                  <a:srgbClr val="FFFFFF"/>
                </a:solidFill>
              </a:rPr>
              <a:t>Rufino Salgado 2020</a:t>
            </a:r>
          </a:p>
        </p:txBody>
      </p:sp>
      <p:pic>
        <p:nvPicPr>
          <p:cNvPr id="33" name="Graphic 32" descr="Health">
            <a:extLst>
              <a:ext uri="{FF2B5EF4-FFF2-40B4-BE49-F238E27FC236}">
                <a16:creationId xmlns:a16="http://schemas.microsoft.com/office/drawing/2014/main" id="{56671EC2-D519-45E4-B122-4FDC40DC60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2752" y="390832"/>
            <a:ext cx="4519114" cy="4519114"/>
          </a:xfrm>
          <a:prstGeom prst="rect">
            <a:avLst/>
          </a:prstGeom>
        </p:spPr>
      </p:pic>
    </p:spTree>
    <p:extLst>
      <p:ext uri="{BB962C8B-B14F-4D97-AF65-F5344CB8AC3E}">
        <p14:creationId xmlns:p14="http://schemas.microsoft.com/office/powerpoint/2010/main" val="2577230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55D8AB3-0DD2-4FC3-83F3-BCCE8B0A09F5}"/>
              </a:ext>
            </a:extLst>
          </p:cNvPr>
          <p:cNvPicPr>
            <a:picLocks noChangeAspect="1"/>
          </p:cNvPicPr>
          <p:nvPr/>
        </p:nvPicPr>
        <p:blipFill>
          <a:blip r:embed="rId2"/>
          <a:stretch>
            <a:fillRect/>
          </a:stretch>
        </p:blipFill>
        <p:spPr>
          <a:xfrm>
            <a:off x="1826983" y="643467"/>
            <a:ext cx="8538033" cy="5571066"/>
          </a:xfrm>
          <a:prstGeom prst="rect">
            <a:avLst/>
          </a:prstGeom>
        </p:spPr>
      </p:pic>
    </p:spTree>
    <p:extLst>
      <p:ext uri="{BB962C8B-B14F-4D97-AF65-F5344CB8AC3E}">
        <p14:creationId xmlns:p14="http://schemas.microsoft.com/office/powerpoint/2010/main" val="1497732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431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D0F9749-97B1-4DFB-B3A2-F0239ADA55A2}"/>
              </a:ext>
            </a:extLst>
          </p:cNvPr>
          <p:cNvPicPr>
            <a:picLocks noChangeAspect="1"/>
          </p:cNvPicPr>
          <p:nvPr/>
        </p:nvPicPr>
        <p:blipFill>
          <a:blip r:embed="rId2"/>
          <a:stretch>
            <a:fillRect/>
          </a:stretch>
        </p:blipFill>
        <p:spPr>
          <a:xfrm>
            <a:off x="2739937" y="643467"/>
            <a:ext cx="6712126" cy="5571066"/>
          </a:xfrm>
          <a:prstGeom prst="rect">
            <a:avLst/>
          </a:prstGeom>
        </p:spPr>
      </p:pic>
    </p:spTree>
    <p:extLst>
      <p:ext uri="{BB962C8B-B14F-4D97-AF65-F5344CB8AC3E}">
        <p14:creationId xmlns:p14="http://schemas.microsoft.com/office/powerpoint/2010/main" val="232989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4AF39-192D-40C0-9D21-224E525A5B8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Actions</a:t>
            </a:r>
          </a:p>
        </p:txBody>
      </p:sp>
      <p:sp>
        <p:nvSpPr>
          <p:cNvPr id="3" name="Content Placeholder 2">
            <a:extLst>
              <a:ext uri="{FF2B5EF4-FFF2-40B4-BE49-F238E27FC236}">
                <a16:creationId xmlns:a16="http://schemas.microsoft.com/office/drawing/2014/main" id="{67917313-5B95-4164-B9C2-058D8BE36E64}"/>
              </a:ext>
            </a:extLst>
          </p:cNvPr>
          <p:cNvSpPr>
            <a:spLocks noGrp="1"/>
          </p:cNvSpPr>
          <p:nvPr>
            <p:ph idx="1"/>
          </p:nvPr>
        </p:nvSpPr>
        <p:spPr>
          <a:xfrm>
            <a:off x="781878" y="1885280"/>
            <a:ext cx="11244469" cy="4436008"/>
          </a:xfrm>
        </p:spPr>
        <p:txBody>
          <a:bodyPr numCol="2" anchor="ctr">
            <a:normAutofit/>
          </a:bodyPr>
          <a:lstStyle/>
          <a:p>
            <a:r>
              <a:rPr lang="en-US" dirty="0"/>
              <a:t>Most prevalent classes</a:t>
            </a:r>
          </a:p>
          <a:p>
            <a:pPr lvl="1"/>
            <a:r>
              <a:rPr lang="en-US" dirty="0"/>
              <a:t>‘AC1’ – Accompaniment to health service</a:t>
            </a:r>
          </a:p>
          <a:p>
            <a:pPr lvl="1"/>
            <a:r>
              <a:rPr lang="en-US" dirty="0"/>
              <a:t>‘RD1’ – Call patient</a:t>
            </a:r>
          </a:p>
          <a:p>
            <a:pPr lvl="1"/>
            <a:r>
              <a:rPr lang="en-US" dirty="0"/>
              <a:t>‘Other’ – Action taken not listed</a:t>
            </a:r>
          </a:p>
          <a:p>
            <a:pPr lvl="1"/>
            <a:r>
              <a:rPr lang="en-US" dirty="0"/>
              <a:t>‘None’ – No action taken</a:t>
            </a:r>
          </a:p>
          <a:p>
            <a:pPr lvl="1"/>
            <a:r>
              <a:rPr lang="en-US" dirty="0"/>
              <a:t>‘SA1’ – Schedule/Reschedule appointment</a:t>
            </a:r>
          </a:p>
        </p:txBody>
      </p:sp>
    </p:spTree>
    <p:extLst>
      <p:ext uri="{BB962C8B-B14F-4D97-AF65-F5344CB8AC3E}">
        <p14:creationId xmlns:p14="http://schemas.microsoft.com/office/powerpoint/2010/main" val="219156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5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8111DA3-144B-410F-9830-60ABE2A9BEE1}"/>
              </a:ext>
            </a:extLst>
          </p:cNvPr>
          <p:cNvPicPr>
            <a:picLocks noChangeAspect="1"/>
          </p:cNvPicPr>
          <p:nvPr/>
        </p:nvPicPr>
        <p:blipFill>
          <a:blip r:embed="rId2"/>
          <a:stretch>
            <a:fillRect/>
          </a:stretch>
        </p:blipFill>
        <p:spPr>
          <a:xfrm>
            <a:off x="1777345" y="643467"/>
            <a:ext cx="8637309" cy="5571066"/>
          </a:xfrm>
          <a:prstGeom prst="rect">
            <a:avLst/>
          </a:prstGeom>
        </p:spPr>
      </p:pic>
    </p:spTree>
    <p:extLst>
      <p:ext uri="{BB962C8B-B14F-4D97-AF65-F5344CB8AC3E}">
        <p14:creationId xmlns:p14="http://schemas.microsoft.com/office/powerpoint/2010/main" val="337027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4AF39-192D-40C0-9D21-224E525A5B8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Analysis</a:t>
            </a:r>
          </a:p>
        </p:txBody>
      </p:sp>
      <p:sp>
        <p:nvSpPr>
          <p:cNvPr id="3" name="Content Placeholder 2">
            <a:extLst>
              <a:ext uri="{FF2B5EF4-FFF2-40B4-BE49-F238E27FC236}">
                <a16:creationId xmlns:a16="http://schemas.microsoft.com/office/drawing/2014/main" id="{67917313-5B95-4164-B9C2-058D8BE36E64}"/>
              </a:ext>
            </a:extLst>
          </p:cNvPr>
          <p:cNvSpPr>
            <a:spLocks noGrp="1"/>
          </p:cNvSpPr>
          <p:nvPr>
            <p:ph idx="1"/>
          </p:nvPr>
        </p:nvSpPr>
        <p:spPr>
          <a:xfrm>
            <a:off x="410818" y="1885280"/>
            <a:ext cx="11615530" cy="4436008"/>
          </a:xfrm>
        </p:spPr>
        <p:txBody>
          <a:bodyPr numCol="2" anchor="ctr">
            <a:normAutofit/>
          </a:bodyPr>
          <a:lstStyle/>
          <a:p>
            <a:r>
              <a:rPr lang="en-US" dirty="0"/>
              <a:t>3 most frequent actions taken for patients</a:t>
            </a:r>
          </a:p>
          <a:p>
            <a:r>
              <a:rPr lang="en-US" dirty="0"/>
              <a:t>Multilabel classification</a:t>
            </a:r>
          </a:p>
          <a:p>
            <a:pPr lvl="1"/>
            <a:r>
              <a:rPr lang="en-US" dirty="0" err="1"/>
              <a:t>Keras</a:t>
            </a:r>
            <a:r>
              <a:rPr lang="en-US" dirty="0"/>
              <a:t> API</a:t>
            </a:r>
          </a:p>
          <a:p>
            <a:pPr lvl="1"/>
            <a:r>
              <a:rPr lang="en-US" dirty="0"/>
              <a:t>9 layers</a:t>
            </a:r>
          </a:p>
          <a:p>
            <a:pPr lvl="1"/>
            <a:r>
              <a:rPr lang="en-US" dirty="0"/>
              <a:t>One dimensional convolutional layer </a:t>
            </a:r>
          </a:p>
          <a:p>
            <a:pPr lvl="1"/>
            <a:r>
              <a:rPr lang="en-US" dirty="0"/>
              <a:t>Max pooling layer</a:t>
            </a:r>
          </a:p>
          <a:p>
            <a:pPr lvl="1"/>
            <a:r>
              <a:rPr lang="en-US" dirty="0"/>
              <a:t>Flattening layer</a:t>
            </a:r>
          </a:p>
          <a:p>
            <a:pPr lvl="1"/>
            <a:r>
              <a:rPr lang="en-US" dirty="0"/>
              <a:t>Series of Dropout and Dense layers</a:t>
            </a:r>
          </a:p>
          <a:p>
            <a:r>
              <a:rPr lang="en-US" dirty="0"/>
              <a:t>Repeated K-Fold Cross Validation</a:t>
            </a:r>
          </a:p>
        </p:txBody>
      </p:sp>
    </p:spTree>
    <p:extLst>
      <p:ext uri="{BB962C8B-B14F-4D97-AF65-F5344CB8AC3E}">
        <p14:creationId xmlns:p14="http://schemas.microsoft.com/office/powerpoint/2010/main" val="400564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6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3B67CF-036B-457C-897C-9261F97D8B0D}"/>
              </a:ext>
            </a:extLst>
          </p:cNvPr>
          <p:cNvPicPr>
            <a:picLocks noChangeAspect="1"/>
          </p:cNvPicPr>
          <p:nvPr/>
        </p:nvPicPr>
        <p:blipFill>
          <a:blip r:embed="rId2"/>
          <a:stretch>
            <a:fillRect/>
          </a:stretch>
        </p:blipFill>
        <p:spPr>
          <a:xfrm>
            <a:off x="643467" y="689102"/>
            <a:ext cx="10905066" cy="5479796"/>
          </a:xfrm>
          <a:prstGeom prst="rect">
            <a:avLst/>
          </a:prstGeom>
        </p:spPr>
      </p:pic>
    </p:spTree>
    <p:extLst>
      <p:ext uri="{BB962C8B-B14F-4D97-AF65-F5344CB8AC3E}">
        <p14:creationId xmlns:p14="http://schemas.microsoft.com/office/powerpoint/2010/main" val="3180033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37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A4F66B-2327-4626-968B-EBB94BEC938B}"/>
              </a:ext>
            </a:extLst>
          </p:cNvPr>
          <p:cNvPicPr>
            <a:picLocks noChangeAspect="1"/>
          </p:cNvPicPr>
          <p:nvPr/>
        </p:nvPicPr>
        <p:blipFill>
          <a:blip r:embed="rId2"/>
          <a:stretch>
            <a:fillRect/>
          </a:stretch>
        </p:blipFill>
        <p:spPr>
          <a:xfrm>
            <a:off x="2739937" y="643467"/>
            <a:ext cx="6712126" cy="5571066"/>
          </a:xfrm>
          <a:prstGeom prst="rect">
            <a:avLst/>
          </a:prstGeom>
        </p:spPr>
      </p:pic>
    </p:spTree>
    <p:extLst>
      <p:ext uri="{BB962C8B-B14F-4D97-AF65-F5344CB8AC3E}">
        <p14:creationId xmlns:p14="http://schemas.microsoft.com/office/powerpoint/2010/main" val="1913289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4AF39-192D-40C0-9D21-224E525A5B8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Visit Intensity</a:t>
            </a:r>
          </a:p>
        </p:txBody>
      </p:sp>
      <p:sp>
        <p:nvSpPr>
          <p:cNvPr id="3" name="Content Placeholder 2">
            <a:extLst>
              <a:ext uri="{FF2B5EF4-FFF2-40B4-BE49-F238E27FC236}">
                <a16:creationId xmlns:a16="http://schemas.microsoft.com/office/drawing/2014/main" id="{67917313-5B95-4164-B9C2-058D8BE36E64}"/>
              </a:ext>
            </a:extLst>
          </p:cNvPr>
          <p:cNvSpPr>
            <a:spLocks noGrp="1"/>
          </p:cNvSpPr>
          <p:nvPr>
            <p:ph idx="1"/>
          </p:nvPr>
        </p:nvSpPr>
        <p:spPr>
          <a:xfrm>
            <a:off x="410818" y="1885280"/>
            <a:ext cx="11615530" cy="4436008"/>
          </a:xfrm>
        </p:spPr>
        <p:txBody>
          <a:bodyPr numCol="2" anchor="ctr">
            <a:normAutofit/>
          </a:bodyPr>
          <a:lstStyle/>
          <a:p>
            <a:r>
              <a:rPr lang="en-US" dirty="0"/>
              <a:t>New request for visit predictions</a:t>
            </a:r>
          </a:p>
          <a:p>
            <a:pPr marL="0" indent="0">
              <a:buNone/>
            </a:pPr>
            <a:endParaRPr lang="en-US" dirty="0"/>
          </a:p>
          <a:p>
            <a:r>
              <a:rPr lang="en-US" dirty="0"/>
              <a:t>Visits counts were sorted into ranges </a:t>
            </a:r>
          </a:p>
          <a:p>
            <a:pPr lvl="1"/>
            <a:r>
              <a:rPr lang="en-US" dirty="0"/>
              <a:t>One class per patient</a:t>
            </a:r>
          </a:p>
          <a:p>
            <a:pPr lvl="1"/>
            <a:r>
              <a:rPr lang="en-US" dirty="0"/>
              <a:t>Low, Medium, High, and Very High</a:t>
            </a:r>
          </a:p>
          <a:p>
            <a:pPr lvl="1"/>
            <a:r>
              <a:rPr lang="en-US" dirty="0"/>
              <a:t>Each range determined by standard deviations from the mean.</a:t>
            </a:r>
          </a:p>
          <a:p>
            <a:pPr marL="914400" lvl="2" indent="0">
              <a:buNone/>
            </a:pPr>
            <a:endParaRPr lang="en-US" dirty="0"/>
          </a:p>
          <a:p>
            <a:pPr marL="914400" lvl="2" indent="0">
              <a:buNone/>
            </a:pPr>
            <a:endParaRPr lang="en-US" dirty="0"/>
          </a:p>
          <a:p>
            <a:pPr marL="914400" lvl="2" indent="0">
              <a:buNone/>
            </a:pPr>
            <a:endParaRPr lang="en-US" dirty="0"/>
          </a:p>
          <a:p>
            <a:pPr marL="914400" lvl="2" indent="0">
              <a:buNone/>
            </a:pPr>
            <a:endParaRPr lang="en-US" dirty="0"/>
          </a:p>
          <a:p>
            <a:pPr lvl="2"/>
            <a:endParaRPr lang="en-US" dirty="0"/>
          </a:p>
          <a:p>
            <a:pPr marL="914400" lvl="2" indent="0">
              <a:buNone/>
            </a:pPr>
            <a:endParaRPr lang="en-US" dirty="0"/>
          </a:p>
          <a:p>
            <a:pPr marL="914400" lvl="2" indent="0">
              <a:buNone/>
            </a:pPr>
            <a:endParaRPr lang="en-US" dirty="0"/>
          </a:p>
          <a:p>
            <a:r>
              <a:rPr lang="en-US" dirty="0"/>
              <a:t>Multiclass classification</a:t>
            </a:r>
          </a:p>
          <a:p>
            <a:pPr lvl="1"/>
            <a:r>
              <a:rPr lang="en-US" dirty="0"/>
              <a:t>Support Vector Machine Algorithm</a:t>
            </a:r>
          </a:p>
          <a:p>
            <a:pPr lvl="1"/>
            <a:r>
              <a:rPr lang="en-US" dirty="0"/>
              <a:t>Tested multiple algorithms</a:t>
            </a:r>
          </a:p>
          <a:p>
            <a:pPr lvl="2"/>
            <a:r>
              <a:rPr lang="en-US" dirty="0" err="1"/>
              <a:t>LinearSVC</a:t>
            </a:r>
            <a:r>
              <a:rPr lang="en-US" dirty="0"/>
              <a:t>, Polynomial function SVC, RBF function SVC</a:t>
            </a:r>
          </a:p>
        </p:txBody>
      </p:sp>
    </p:spTree>
    <p:extLst>
      <p:ext uri="{BB962C8B-B14F-4D97-AF65-F5344CB8AC3E}">
        <p14:creationId xmlns:p14="http://schemas.microsoft.com/office/powerpoint/2010/main" val="340898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95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C64AE10-D238-4E45-AFD2-962B63B638C9}"/>
              </a:ext>
            </a:extLst>
          </p:cNvPr>
          <p:cNvPicPr>
            <a:picLocks noChangeAspect="1"/>
          </p:cNvPicPr>
          <p:nvPr/>
        </p:nvPicPr>
        <p:blipFill>
          <a:blip r:embed="rId2"/>
          <a:stretch>
            <a:fillRect/>
          </a:stretch>
        </p:blipFill>
        <p:spPr>
          <a:xfrm>
            <a:off x="687199" y="643467"/>
            <a:ext cx="10817601" cy="5571066"/>
          </a:xfrm>
          <a:prstGeom prst="rect">
            <a:avLst/>
          </a:prstGeom>
        </p:spPr>
      </p:pic>
    </p:spTree>
    <p:extLst>
      <p:ext uri="{BB962C8B-B14F-4D97-AF65-F5344CB8AC3E}">
        <p14:creationId xmlns:p14="http://schemas.microsoft.com/office/powerpoint/2010/main" val="1611499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F6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D7DC6E-2503-4160-AF0D-F6FE3DEA6272}"/>
              </a:ext>
            </a:extLst>
          </p:cNvPr>
          <p:cNvPicPr>
            <a:picLocks noChangeAspect="1"/>
          </p:cNvPicPr>
          <p:nvPr/>
        </p:nvPicPr>
        <p:blipFill>
          <a:blip r:embed="rId2"/>
          <a:stretch>
            <a:fillRect/>
          </a:stretch>
        </p:blipFill>
        <p:spPr>
          <a:xfrm>
            <a:off x="643467" y="1043517"/>
            <a:ext cx="10905066" cy="4770965"/>
          </a:xfrm>
          <a:prstGeom prst="rect">
            <a:avLst/>
          </a:prstGeom>
        </p:spPr>
      </p:pic>
    </p:spTree>
    <p:extLst>
      <p:ext uri="{BB962C8B-B14F-4D97-AF65-F5344CB8AC3E}">
        <p14:creationId xmlns:p14="http://schemas.microsoft.com/office/powerpoint/2010/main" val="1225075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F01D9F-5AC1-4DB3-86EA-FCFF5AB2890A}"/>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The Project</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86B804C3-9584-4EF4-80C7-0DE9BB609903}"/>
              </a:ext>
            </a:extLst>
          </p:cNvPr>
          <p:cNvSpPr>
            <a:spLocks noGrp="1"/>
          </p:cNvSpPr>
          <p:nvPr>
            <p:ph type="body" idx="1"/>
          </p:nvPr>
        </p:nvSpPr>
        <p:spPr>
          <a:xfrm>
            <a:off x="4285397" y="4960961"/>
            <a:ext cx="7055893" cy="1078054"/>
          </a:xfrm>
        </p:spPr>
        <p:txBody>
          <a:bodyPr vert="horz" lIns="91440" tIns="45720" rIns="91440" bIns="45720" rtlCol="0">
            <a:normAutofit lnSpcReduction="10000"/>
          </a:bodyPr>
          <a:lstStyle/>
          <a:p>
            <a:r>
              <a:rPr lang="en-US" sz="2400" kern="1200" dirty="0">
                <a:solidFill>
                  <a:srgbClr val="FFFFFF"/>
                </a:solidFill>
                <a:latin typeface="+mn-lt"/>
                <a:ea typeface="+mn-ea"/>
                <a:cs typeface="+mn-cs"/>
              </a:rPr>
              <a:t>Analyzing patient information to determine what could be utilized to predict future encounters with healthcare.</a:t>
            </a:r>
          </a:p>
        </p:txBody>
      </p:sp>
    </p:spTree>
    <p:extLst>
      <p:ext uri="{BB962C8B-B14F-4D97-AF65-F5344CB8AC3E}">
        <p14:creationId xmlns:p14="http://schemas.microsoft.com/office/powerpoint/2010/main" val="2388332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C3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989AB4-412A-4F45-A5E7-71198B140E60}"/>
              </a:ext>
            </a:extLst>
          </p:cNvPr>
          <p:cNvPicPr>
            <a:picLocks noChangeAspect="1"/>
          </p:cNvPicPr>
          <p:nvPr/>
        </p:nvPicPr>
        <p:blipFill>
          <a:blip r:embed="rId2"/>
          <a:stretch>
            <a:fillRect/>
          </a:stretch>
        </p:blipFill>
        <p:spPr>
          <a:xfrm>
            <a:off x="1230440" y="643467"/>
            <a:ext cx="9731120" cy="5571066"/>
          </a:xfrm>
          <a:prstGeom prst="rect">
            <a:avLst/>
          </a:prstGeom>
        </p:spPr>
      </p:pic>
    </p:spTree>
    <p:extLst>
      <p:ext uri="{BB962C8B-B14F-4D97-AF65-F5344CB8AC3E}">
        <p14:creationId xmlns:p14="http://schemas.microsoft.com/office/powerpoint/2010/main" val="969975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3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E485E264-C0D0-4C9C-8091-2BC06B20E04A}"/>
              </a:ext>
            </a:extLst>
          </p:cNvPr>
          <p:cNvPicPr>
            <a:picLocks noChangeAspect="1"/>
          </p:cNvPicPr>
          <p:nvPr/>
        </p:nvPicPr>
        <p:blipFill>
          <a:blip r:embed="rId2"/>
          <a:stretch>
            <a:fillRect/>
          </a:stretch>
        </p:blipFill>
        <p:spPr>
          <a:xfrm>
            <a:off x="2699008" y="643467"/>
            <a:ext cx="6793983" cy="5571066"/>
          </a:xfrm>
          <a:prstGeom prst="rect">
            <a:avLst/>
          </a:prstGeom>
        </p:spPr>
      </p:pic>
    </p:spTree>
    <p:extLst>
      <p:ext uri="{BB962C8B-B14F-4D97-AF65-F5344CB8AC3E}">
        <p14:creationId xmlns:p14="http://schemas.microsoft.com/office/powerpoint/2010/main" val="2089878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12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E2988983-D609-411A-9179-4B7BCA849B5D}"/>
              </a:ext>
            </a:extLst>
          </p:cNvPr>
          <p:cNvPicPr>
            <a:picLocks noChangeAspect="1"/>
          </p:cNvPicPr>
          <p:nvPr/>
        </p:nvPicPr>
        <p:blipFill>
          <a:blip r:embed="rId2"/>
          <a:stretch>
            <a:fillRect/>
          </a:stretch>
        </p:blipFill>
        <p:spPr>
          <a:xfrm>
            <a:off x="2699008" y="643467"/>
            <a:ext cx="6793983" cy="5571066"/>
          </a:xfrm>
          <a:prstGeom prst="rect">
            <a:avLst/>
          </a:prstGeom>
        </p:spPr>
      </p:pic>
    </p:spTree>
    <p:extLst>
      <p:ext uri="{BB962C8B-B14F-4D97-AF65-F5344CB8AC3E}">
        <p14:creationId xmlns:p14="http://schemas.microsoft.com/office/powerpoint/2010/main" val="1325472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F01D9F-5AC1-4DB3-86EA-FCFF5AB2890A}"/>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Thank You!</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86B804C3-9584-4EF4-80C7-0DE9BB609903}"/>
              </a:ext>
            </a:extLst>
          </p:cNvPr>
          <p:cNvSpPr>
            <a:spLocks noGrp="1"/>
          </p:cNvSpPr>
          <p:nvPr>
            <p:ph type="body" idx="1"/>
          </p:nvPr>
        </p:nvSpPr>
        <p:spPr>
          <a:xfrm>
            <a:off x="4285397" y="4960961"/>
            <a:ext cx="7055893" cy="1078054"/>
          </a:xfrm>
        </p:spPr>
        <p:txBody>
          <a:bodyPr vert="horz" lIns="91440" tIns="45720" rIns="91440" bIns="45720" rtlCol="0">
            <a:normAutofit/>
          </a:bodyPr>
          <a:lstStyle/>
          <a:p>
            <a:endParaRPr lang="en-US" sz="2400" kern="1200" dirty="0">
              <a:solidFill>
                <a:srgbClr val="FFFFFF"/>
              </a:solidFill>
              <a:latin typeface="+mn-lt"/>
              <a:ea typeface="+mn-ea"/>
              <a:cs typeface="+mn-cs"/>
            </a:endParaRPr>
          </a:p>
        </p:txBody>
      </p:sp>
    </p:spTree>
    <p:extLst>
      <p:ext uri="{BB962C8B-B14F-4D97-AF65-F5344CB8AC3E}">
        <p14:creationId xmlns:p14="http://schemas.microsoft.com/office/powerpoint/2010/main" val="3501682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23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FC455260-7A8A-4D8A-AEE2-7EA37C27DEC7}"/>
              </a:ext>
            </a:extLst>
          </p:cNvPr>
          <p:cNvPicPr>
            <a:picLocks noChangeAspect="1"/>
          </p:cNvPicPr>
          <p:nvPr/>
        </p:nvPicPr>
        <p:blipFill>
          <a:blip r:embed="rId2"/>
          <a:stretch>
            <a:fillRect/>
          </a:stretch>
        </p:blipFill>
        <p:spPr>
          <a:xfrm>
            <a:off x="2699008" y="643467"/>
            <a:ext cx="6793983" cy="5571066"/>
          </a:xfrm>
          <a:prstGeom prst="rect">
            <a:avLst/>
          </a:prstGeom>
        </p:spPr>
      </p:pic>
    </p:spTree>
    <p:extLst>
      <p:ext uri="{BB962C8B-B14F-4D97-AF65-F5344CB8AC3E}">
        <p14:creationId xmlns:p14="http://schemas.microsoft.com/office/powerpoint/2010/main" val="2198239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C70CBE6-F2C7-41A5-AFBC-92EBD6380E6A}"/>
              </a:ext>
            </a:extLst>
          </p:cNvPr>
          <p:cNvPicPr>
            <a:picLocks noChangeAspect="1"/>
          </p:cNvPicPr>
          <p:nvPr/>
        </p:nvPicPr>
        <p:blipFill>
          <a:blip r:embed="rId2"/>
          <a:stretch>
            <a:fillRect/>
          </a:stretch>
        </p:blipFill>
        <p:spPr>
          <a:xfrm>
            <a:off x="2699008" y="643467"/>
            <a:ext cx="6793983" cy="5571066"/>
          </a:xfrm>
          <a:prstGeom prst="rect">
            <a:avLst/>
          </a:prstGeom>
        </p:spPr>
      </p:pic>
    </p:spTree>
    <p:extLst>
      <p:ext uri="{BB962C8B-B14F-4D97-AF65-F5344CB8AC3E}">
        <p14:creationId xmlns:p14="http://schemas.microsoft.com/office/powerpoint/2010/main" val="1041930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2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28DE2F-C338-4495-B2B5-EFFBC0C97C75}"/>
              </a:ext>
            </a:extLst>
          </p:cNvPr>
          <p:cNvPicPr>
            <a:picLocks noChangeAspect="1"/>
          </p:cNvPicPr>
          <p:nvPr/>
        </p:nvPicPr>
        <p:blipFill>
          <a:blip r:embed="rId2"/>
          <a:stretch>
            <a:fillRect/>
          </a:stretch>
        </p:blipFill>
        <p:spPr>
          <a:xfrm>
            <a:off x="2699008" y="643467"/>
            <a:ext cx="6793983" cy="5571066"/>
          </a:xfrm>
          <a:prstGeom prst="rect">
            <a:avLst/>
          </a:prstGeom>
        </p:spPr>
      </p:pic>
    </p:spTree>
    <p:extLst>
      <p:ext uri="{BB962C8B-B14F-4D97-AF65-F5344CB8AC3E}">
        <p14:creationId xmlns:p14="http://schemas.microsoft.com/office/powerpoint/2010/main" val="1286004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2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329DE12-24C5-4ECC-890C-972A912FF3D0}"/>
              </a:ext>
            </a:extLst>
          </p:cNvPr>
          <p:cNvPicPr>
            <a:picLocks noChangeAspect="1"/>
          </p:cNvPicPr>
          <p:nvPr/>
        </p:nvPicPr>
        <p:blipFill>
          <a:blip r:embed="rId2"/>
          <a:stretch>
            <a:fillRect/>
          </a:stretch>
        </p:blipFill>
        <p:spPr>
          <a:xfrm>
            <a:off x="1891422" y="643467"/>
            <a:ext cx="8409155" cy="5571066"/>
          </a:xfrm>
          <a:prstGeom prst="rect">
            <a:avLst/>
          </a:prstGeom>
        </p:spPr>
      </p:pic>
    </p:spTree>
    <p:extLst>
      <p:ext uri="{BB962C8B-B14F-4D97-AF65-F5344CB8AC3E}">
        <p14:creationId xmlns:p14="http://schemas.microsoft.com/office/powerpoint/2010/main" val="1590119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51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0BE54E-6183-4C49-9033-62050BEA7EE4}"/>
              </a:ext>
            </a:extLst>
          </p:cNvPr>
          <p:cNvPicPr>
            <a:picLocks noChangeAspect="1"/>
          </p:cNvPicPr>
          <p:nvPr/>
        </p:nvPicPr>
        <p:blipFill>
          <a:blip r:embed="rId2"/>
          <a:stretch>
            <a:fillRect/>
          </a:stretch>
        </p:blipFill>
        <p:spPr>
          <a:xfrm>
            <a:off x="1230440" y="643467"/>
            <a:ext cx="9731120" cy="5571066"/>
          </a:xfrm>
          <a:prstGeom prst="rect">
            <a:avLst/>
          </a:prstGeom>
        </p:spPr>
      </p:pic>
    </p:spTree>
    <p:extLst>
      <p:ext uri="{BB962C8B-B14F-4D97-AF65-F5344CB8AC3E}">
        <p14:creationId xmlns:p14="http://schemas.microsoft.com/office/powerpoint/2010/main" val="1660706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02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D0F692E-0BDF-4AA4-8FCB-831B9E322E73}"/>
              </a:ext>
            </a:extLst>
          </p:cNvPr>
          <p:cNvPicPr>
            <a:picLocks noChangeAspect="1"/>
          </p:cNvPicPr>
          <p:nvPr/>
        </p:nvPicPr>
        <p:blipFill>
          <a:blip r:embed="rId2"/>
          <a:stretch>
            <a:fillRect/>
          </a:stretch>
        </p:blipFill>
        <p:spPr>
          <a:xfrm>
            <a:off x="1230440" y="643467"/>
            <a:ext cx="9731120" cy="5571066"/>
          </a:xfrm>
          <a:prstGeom prst="rect">
            <a:avLst/>
          </a:prstGeom>
        </p:spPr>
      </p:pic>
    </p:spTree>
    <p:extLst>
      <p:ext uri="{BB962C8B-B14F-4D97-AF65-F5344CB8AC3E}">
        <p14:creationId xmlns:p14="http://schemas.microsoft.com/office/powerpoint/2010/main" val="1776626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682A9CC-A476-4B7E-BB86-7C59F07FEA8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Goals:</a:t>
            </a:r>
          </a:p>
        </p:txBody>
      </p:sp>
      <p:sp>
        <p:nvSpPr>
          <p:cNvPr id="5" name="Content Placeholder 4">
            <a:extLst>
              <a:ext uri="{FF2B5EF4-FFF2-40B4-BE49-F238E27FC236}">
                <a16:creationId xmlns:a16="http://schemas.microsoft.com/office/drawing/2014/main" id="{397AC425-9F09-4283-B0E2-9915BE227B9F}"/>
              </a:ext>
            </a:extLst>
          </p:cNvPr>
          <p:cNvSpPr>
            <a:spLocks noGrp="1"/>
          </p:cNvSpPr>
          <p:nvPr>
            <p:ph idx="1"/>
          </p:nvPr>
        </p:nvSpPr>
        <p:spPr>
          <a:xfrm>
            <a:off x="4810259" y="649480"/>
            <a:ext cx="6555347" cy="5546047"/>
          </a:xfrm>
        </p:spPr>
        <p:txBody>
          <a:bodyPr anchor="ctr">
            <a:normAutofit/>
          </a:bodyPr>
          <a:lstStyle/>
          <a:p>
            <a:r>
              <a:rPr lang="en-US" sz="2000" dirty="0"/>
              <a:t>Interpret patient data.</a:t>
            </a:r>
          </a:p>
          <a:p>
            <a:pPr lvl="1"/>
            <a:r>
              <a:rPr lang="en-US" sz="2000" dirty="0"/>
              <a:t>Demographic information - Age, Income levels, etc.</a:t>
            </a:r>
          </a:p>
          <a:p>
            <a:pPr lvl="1"/>
            <a:r>
              <a:rPr lang="en-US" sz="2000" dirty="0"/>
              <a:t>Medical history - Number of visits, time spent with physician, etc.</a:t>
            </a:r>
          </a:p>
          <a:p>
            <a:r>
              <a:rPr lang="en-US" sz="2000" dirty="0"/>
              <a:t>Train on predictive models</a:t>
            </a:r>
          </a:p>
          <a:p>
            <a:pPr lvl="1"/>
            <a:r>
              <a:rPr lang="en-US" sz="2000" dirty="0"/>
              <a:t>Predict multiple potential barriers to treatment</a:t>
            </a:r>
          </a:p>
          <a:p>
            <a:pPr lvl="2"/>
            <a:r>
              <a:rPr lang="en-US" sz="1600" dirty="0"/>
              <a:t>Lack of transportation, language barriers, financial burdens</a:t>
            </a:r>
          </a:p>
          <a:p>
            <a:pPr lvl="1"/>
            <a:r>
              <a:rPr lang="en-US" sz="2000" dirty="0"/>
              <a:t>Predict multiple potential actions to take</a:t>
            </a:r>
          </a:p>
          <a:p>
            <a:pPr lvl="2"/>
            <a:r>
              <a:rPr lang="en-US" sz="1600" dirty="0"/>
              <a:t>Appointment reminders, interpreters, referrals</a:t>
            </a:r>
          </a:p>
          <a:p>
            <a:pPr lvl="1"/>
            <a:r>
              <a:rPr lang="en-US" sz="2000" dirty="0"/>
              <a:t>Predict the intensity of visit counts</a:t>
            </a:r>
          </a:p>
          <a:p>
            <a:pPr lvl="2"/>
            <a:r>
              <a:rPr lang="en-US" sz="1600" dirty="0"/>
              <a:t>The rate of visits</a:t>
            </a:r>
          </a:p>
          <a:p>
            <a:r>
              <a:rPr lang="en-US" sz="2000" dirty="0"/>
              <a:t>Analyze results</a:t>
            </a:r>
          </a:p>
          <a:p>
            <a:r>
              <a:rPr lang="en-US" sz="2000" dirty="0"/>
              <a:t>Determine methods of improving future data collection to improve performance of these models.</a:t>
            </a:r>
          </a:p>
          <a:p>
            <a:pPr lvl="1"/>
            <a:endParaRPr lang="en-US" sz="1600" dirty="0"/>
          </a:p>
        </p:txBody>
      </p:sp>
    </p:spTree>
    <p:extLst>
      <p:ext uri="{BB962C8B-B14F-4D97-AF65-F5344CB8AC3E}">
        <p14:creationId xmlns:p14="http://schemas.microsoft.com/office/powerpoint/2010/main" val="282810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2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2BBFC7-F752-41E3-B339-5D6C8C2581E1}"/>
              </a:ext>
            </a:extLst>
          </p:cNvPr>
          <p:cNvPicPr>
            <a:picLocks noChangeAspect="1"/>
          </p:cNvPicPr>
          <p:nvPr/>
        </p:nvPicPr>
        <p:blipFill>
          <a:blip r:embed="rId2"/>
          <a:stretch>
            <a:fillRect/>
          </a:stretch>
        </p:blipFill>
        <p:spPr>
          <a:xfrm>
            <a:off x="1230440" y="643467"/>
            <a:ext cx="9731120" cy="5571066"/>
          </a:xfrm>
          <a:prstGeom prst="rect">
            <a:avLst/>
          </a:prstGeom>
        </p:spPr>
      </p:pic>
    </p:spTree>
    <p:extLst>
      <p:ext uri="{BB962C8B-B14F-4D97-AF65-F5344CB8AC3E}">
        <p14:creationId xmlns:p14="http://schemas.microsoft.com/office/powerpoint/2010/main" val="664457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C1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2222C3B-BA86-42FB-9D34-2D7E3E3BDE6B}"/>
              </a:ext>
            </a:extLst>
          </p:cNvPr>
          <p:cNvPicPr>
            <a:picLocks noChangeAspect="1"/>
          </p:cNvPicPr>
          <p:nvPr/>
        </p:nvPicPr>
        <p:blipFill>
          <a:blip r:embed="rId2"/>
          <a:stretch>
            <a:fillRect/>
          </a:stretch>
        </p:blipFill>
        <p:spPr>
          <a:xfrm>
            <a:off x="1230440" y="643467"/>
            <a:ext cx="9731120" cy="5571066"/>
          </a:xfrm>
          <a:prstGeom prst="rect">
            <a:avLst/>
          </a:prstGeom>
        </p:spPr>
      </p:pic>
    </p:spTree>
    <p:extLst>
      <p:ext uri="{BB962C8B-B14F-4D97-AF65-F5344CB8AC3E}">
        <p14:creationId xmlns:p14="http://schemas.microsoft.com/office/powerpoint/2010/main" val="2251633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4AF39-192D-40C0-9D21-224E525A5B8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Data</a:t>
            </a:r>
            <a:endParaRPr lang="en-US" sz="4000" dirty="0">
              <a:solidFill>
                <a:srgbClr val="FFFFFF"/>
              </a:solidFill>
            </a:endParaRPr>
          </a:p>
        </p:txBody>
      </p:sp>
      <p:sp>
        <p:nvSpPr>
          <p:cNvPr id="3" name="Content Placeholder 2">
            <a:extLst>
              <a:ext uri="{FF2B5EF4-FFF2-40B4-BE49-F238E27FC236}">
                <a16:creationId xmlns:a16="http://schemas.microsoft.com/office/drawing/2014/main" id="{67917313-5B95-4164-B9C2-058D8BE36E64}"/>
              </a:ext>
            </a:extLst>
          </p:cNvPr>
          <p:cNvSpPr>
            <a:spLocks noGrp="1"/>
          </p:cNvSpPr>
          <p:nvPr>
            <p:ph idx="1"/>
          </p:nvPr>
        </p:nvSpPr>
        <p:spPr>
          <a:xfrm>
            <a:off x="4625009" y="586856"/>
            <a:ext cx="6740597" cy="5608672"/>
          </a:xfrm>
        </p:spPr>
        <p:txBody>
          <a:bodyPr anchor="ctr">
            <a:normAutofit/>
          </a:bodyPr>
          <a:lstStyle/>
          <a:p>
            <a:r>
              <a:rPr lang="en-US" sz="2000" dirty="0"/>
              <a:t>DuPage County and Chinatown neighborhood patients</a:t>
            </a:r>
          </a:p>
          <a:p>
            <a:pPr lvl="1"/>
            <a:r>
              <a:rPr lang="en-US" sz="2000" dirty="0"/>
              <a:t>Collected at different times.</a:t>
            </a:r>
          </a:p>
          <a:p>
            <a:pPr lvl="1"/>
            <a:r>
              <a:rPr lang="en-US" sz="2000" dirty="0"/>
              <a:t>Provided by Northwestern researchers and healthcare providers</a:t>
            </a:r>
          </a:p>
          <a:p>
            <a:r>
              <a:rPr lang="en-US" sz="2000" dirty="0"/>
              <a:t>Two datasets of DuPage patient records</a:t>
            </a:r>
          </a:p>
          <a:p>
            <a:pPr lvl="1"/>
            <a:r>
              <a:rPr lang="en-US" sz="2000" dirty="0"/>
              <a:t>Medical visit data – </a:t>
            </a:r>
            <a:r>
              <a:rPr lang="en-US" sz="2000" b="1" dirty="0"/>
              <a:t>435</a:t>
            </a:r>
            <a:r>
              <a:rPr lang="en-US" sz="2000" dirty="0"/>
              <a:t> patients</a:t>
            </a:r>
          </a:p>
          <a:p>
            <a:pPr lvl="1"/>
            <a:r>
              <a:rPr lang="en-US" sz="2000" dirty="0"/>
              <a:t>Patient demographic data -</a:t>
            </a:r>
            <a:r>
              <a:rPr lang="en-US" sz="2000" b="1" dirty="0"/>
              <a:t>483</a:t>
            </a:r>
            <a:r>
              <a:rPr lang="en-US" sz="2000" dirty="0"/>
              <a:t> patients</a:t>
            </a:r>
          </a:p>
          <a:p>
            <a:pPr lvl="1"/>
            <a:r>
              <a:rPr lang="en-US" sz="2000" b="1" dirty="0"/>
              <a:t>400</a:t>
            </a:r>
            <a:r>
              <a:rPr lang="en-US" sz="2000" dirty="0"/>
              <a:t> complete sets</a:t>
            </a:r>
          </a:p>
          <a:p>
            <a:r>
              <a:rPr lang="en-US" sz="2000" dirty="0"/>
              <a:t>Two datasets of Chinatown patients records</a:t>
            </a:r>
          </a:p>
          <a:p>
            <a:pPr lvl="1"/>
            <a:r>
              <a:rPr lang="en-US" sz="2000" dirty="0"/>
              <a:t>Medical visit data - </a:t>
            </a:r>
            <a:r>
              <a:rPr lang="en-US" sz="2000" b="1" dirty="0"/>
              <a:t>331</a:t>
            </a:r>
            <a:r>
              <a:rPr lang="en-US" sz="2000" dirty="0"/>
              <a:t> patients</a:t>
            </a:r>
          </a:p>
          <a:p>
            <a:pPr lvl="1"/>
            <a:r>
              <a:rPr lang="en-US" sz="2000" dirty="0"/>
              <a:t>Patient demographic data – </a:t>
            </a:r>
            <a:r>
              <a:rPr lang="en-US" sz="2000" b="1" dirty="0"/>
              <a:t>275</a:t>
            </a:r>
            <a:r>
              <a:rPr lang="en-US" sz="2000" dirty="0"/>
              <a:t> patients</a:t>
            </a:r>
          </a:p>
          <a:p>
            <a:pPr lvl="1"/>
            <a:r>
              <a:rPr lang="en-US" sz="2000" b="1" dirty="0"/>
              <a:t>274</a:t>
            </a:r>
            <a:r>
              <a:rPr lang="en-US" sz="2000" dirty="0"/>
              <a:t> complete sets</a:t>
            </a:r>
          </a:p>
          <a:p>
            <a:r>
              <a:rPr lang="en-US" sz="2400" b="1" dirty="0"/>
              <a:t>674</a:t>
            </a:r>
            <a:r>
              <a:rPr lang="en-US" sz="2400" dirty="0"/>
              <a:t> complete sets of patient data from all sources</a:t>
            </a:r>
          </a:p>
        </p:txBody>
      </p:sp>
    </p:spTree>
    <p:extLst>
      <p:ext uri="{BB962C8B-B14F-4D97-AF65-F5344CB8AC3E}">
        <p14:creationId xmlns:p14="http://schemas.microsoft.com/office/powerpoint/2010/main" val="420799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4AF39-192D-40C0-9D21-224E525A5B8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Preprocessing</a:t>
            </a:r>
          </a:p>
        </p:txBody>
      </p:sp>
      <p:sp>
        <p:nvSpPr>
          <p:cNvPr id="3" name="Content Placeholder 2">
            <a:extLst>
              <a:ext uri="{FF2B5EF4-FFF2-40B4-BE49-F238E27FC236}">
                <a16:creationId xmlns:a16="http://schemas.microsoft.com/office/drawing/2014/main" id="{67917313-5B95-4164-B9C2-058D8BE36E64}"/>
              </a:ext>
            </a:extLst>
          </p:cNvPr>
          <p:cNvSpPr>
            <a:spLocks noGrp="1"/>
          </p:cNvSpPr>
          <p:nvPr>
            <p:ph idx="1"/>
          </p:nvPr>
        </p:nvSpPr>
        <p:spPr>
          <a:xfrm>
            <a:off x="781879" y="2318196"/>
            <a:ext cx="10313752" cy="4003091"/>
          </a:xfrm>
        </p:spPr>
        <p:txBody>
          <a:bodyPr numCol="2" anchor="ctr">
            <a:normAutofit/>
          </a:bodyPr>
          <a:lstStyle/>
          <a:p>
            <a:r>
              <a:rPr lang="en-US" sz="2000" dirty="0"/>
              <a:t>Challenges</a:t>
            </a:r>
          </a:p>
          <a:p>
            <a:pPr lvl="1"/>
            <a:r>
              <a:rPr lang="en-US" sz="1800" dirty="0"/>
              <a:t>Multiple datasets</a:t>
            </a:r>
          </a:p>
          <a:p>
            <a:pPr lvl="1"/>
            <a:r>
              <a:rPr lang="en-US" sz="1800" dirty="0"/>
              <a:t>Imbalanced data</a:t>
            </a:r>
          </a:p>
          <a:p>
            <a:pPr lvl="1"/>
            <a:r>
              <a:rPr lang="en-US" sz="1800" dirty="0"/>
              <a:t>Missing information</a:t>
            </a:r>
          </a:p>
          <a:p>
            <a:pPr lvl="2"/>
            <a:r>
              <a:rPr lang="en-US" sz="1800" dirty="0"/>
              <a:t>Incomplete sets</a:t>
            </a:r>
          </a:p>
          <a:p>
            <a:pPr lvl="2"/>
            <a:r>
              <a:rPr lang="en-US" sz="1800" dirty="0"/>
              <a:t>Missing values</a:t>
            </a:r>
          </a:p>
          <a:p>
            <a:pPr lvl="1"/>
            <a:r>
              <a:rPr lang="en-US" sz="1800" dirty="0"/>
              <a:t>Different formatting</a:t>
            </a:r>
          </a:p>
          <a:p>
            <a:pPr lvl="1"/>
            <a:r>
              <a:rPr lang="en-US" sz="1800" dirty="0"/>
              <a:t>Mismatched value categories</a:t>
            </a:r>
          </a:p>
          <a:p>
            <a:pPr lvl="2"/>
            <a:r>
              <a:rPr lang="en-US" sz="1800" dirty="0"/>
              <a:t>Income levels</a:t>
            </a:r>
          </a:p>
          <a:p>
            <a:pPr lvl="2"/>
            <a:r>
              <a:rPr lang="en-US" sz="1800" dirty="0"/>
              <a:t>Employment</a:t>
            </a:r>
          </a:p>
          <a:p>
            <a:pPr lvl="2"/>
            <a:endParaRPr lang="en-US" sz="1800" dirty="0"/>
          </a:p>
          <a:p>
            <a:pPr lvl="2"/>
            <a:endParaRPr lang="en-US" sz="1800" dirty="0"/>
          </a:p>
          <a:p>
            <a:pPr marL="914400" lvl="2" indent="0">
              <a:buNone/>
            </a:pPr>
            <a:endParaRPr lang="en-US" sz="1800" dirty="0"/>
          </a:p>
          <a:p>
            <a:pPr lvl="1"/>
            <a:r>
              <a:rPr lang="en-US" sz="1800" dirty="0"/>
              <a:t>Foreign language data</a:t>
            </a:r>
          </a:p>
          <a:p>
            <a:pPr lvl="1"/>
            <a:r>
              <a:rPr lang="en-US" sz="1800" dirty="0"/>
              <a:t>Different data collected</a:t>
            </a:r>
          </a:p>
          <a:p>
            <a:pPr lvl="1"/>
            <a:r>
              <a:rPr lang="en-US" sz="1800" dirty="0"/>
              <a:t>Lack of common features</a:t>
            </a:r>
          </a:p>
          <a:p>
            <a:pPr lvl="1"/>
            <a:r>
              <a:rPr lang="en-US" sz="1800" dirty="0"/>
              <a:t>Lack of information about the information</a:t>
            </a:r>
          </a:p>
          <a:p>
            <a:pPr lvl="2"/>
            <a:r>
              <a:rPr lang="en-US" sz="1800" dirty="0"/>
              <a:t>No means to match data</a:t>
            </a:r>
          </a:p>
        </p:txBody>
      </p:sp>
    </p:spTree>
    <p:extLst>
      <p:ext uri="{BB962C8B-B14F-4D97-AF65-F5344CB8AC3E}">
        <p14:creationId xmlns:p14="http://schemas.microsoft.com/office/powerpoint/2010/main" val="183884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4AF39-192D-40C0-9D21-224E525A5B8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Preprocessing (continued)</a:t>
            </a:r>
          </a:p>
        </p:txBody>
      </p:sp>
      <p:sp>
        <p:nvSpPr>
          <p:cNvPr id="3" name="Content Placeholder 2">
            <a:extLst>
              <a:ext uri="{FF2B5EF4-FFF2-40B4-BE49-F238E27FC236}">
                <a16:creationId xmlns:a16="http://schemas.microsoft.com/office/drawing/2014/main" id="{67917313-5B95-4164-B9C2-058D8BE36E64}"/>
              </a:ext>
            </a:extLst>
          </p:cNvPr>
          <p:cNvSpPr>
            <a:spLocks noGrp="1"/>
          </p:cNvSpPr>
          <p:nvPr>
            <p:ph idx="1"/>
          </p:nvPr>
        </p:nvSpPr>
        <p:spPr>
          <a:xfrm>
            <a:off x="781879" y="2318196"/>
            <a:ext cx="10313752" cy="4003091"/>
          </a:xfrm>
        </p:spPr>
        <p:txBody>
          <a:bodyPr numCol="2" anchor="ctr">
            <a:normAutofit/>
          </a:bodyPr>
          <a:lstStyle/>
          <a:p>
            <a:r>
              <a:rPr lang="en-US" sz="2000" dirty="0"/>
              <a:t>Four features</a:t>
            </a:r>
          </a:p>
          <a:p>
            <a:pPr lvl="1"/>
            <a:r>
              <a:rPr lang="en-US" sz="1400" dirty="0"/>
              <a:t>Age, primary language, country of birth, and </a:t>
            </a:r>
            <a:r>
              <a:rPr lang="en-US" sz="1400" dirty="0" err="1"/>
              <a:t>zipcode</a:t>
            </a:r>
            <a:endParaRPr lang="en-US" sz="1400" dirty="0"/>
          </a:p>
          <a:p>
            <a:pPr lvl="1"/>
            <a:r>
              <a:rPr lang="en-US" sz="1400" dirty="0"/>
              <a:t>Classifications done with just these features resulted in performance around 20 to 30 percent </a:t>
            </a:r>
          </a:p>
          <a:p>
            <a:r>
              <a:rPr lang="en-US" sz="1800" dirty="0"/>
              <a:t>More information was requested</a:t>
            </a:r>
          </a:p>
          <a:p>
            <a:pPr lvl="1"/>
            <a:r>
              <a:rPr lang="en-US" sz="1400" dirty="0"/>
              <a:t>Expanded codebook</a:t>
            </a:r>
          </a:p>
          <a:p>
            <a:pPr lvl="1"/>
            <a:r>
              <a:rPr lang="en-US" sz="1400" dirty="0"/>
              <a:t>Additional data for previous patients</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800" dirty="0"/>
              <a:t>Feature extraction</a:t>
            </a:r>
          </a:p>
          <a:p>
            <a:pPr lvl="1"/>
            <a:r>
              <a:rPr lang="en-US" sz="1400" dirty="0"/>
              <a:t>Visit count</a:t>
            </a:r>
          </a:p>
          <a:p>
            <a:pPr lvl="1"/>
            <a:r>
              <a:rPr lang="en-US" sz="1400" dirty="0"/>
              <a:t>Distance to Hospital, Estimated Driving Time, Estimated Travel Time on Public Transportation</a:t>
            </a:r>
          </a:p>
          <a:p>
            <a:r>
              <a:rPr lang="en-US" sz="1800" dirty="0"/>
              <a:t>New list of features</a:t>
            </a:r>
          </a:p>
          <a:p>
            <a:pPr lvl="1"/>
            <a:r>
              <a:rPr lang="en-US" sz="1400" dirty="0">
                <a:effectLst/>
                <a:latin typeface="Calibri" panose="020F0502020204030204" pitchFamily="34" charset="0"/>
                <a:ea typeface="Calibri" panose="020F0502020204030204" pitchFamily="34" charset="0"/>
                <a:cs typeface="Times New Roman" panose="02020603050405020304" pitchFamily="18" charset="0"/>
              </a:rPr>
              <a:t>Age, primary languages, birth country, marital status, education levels, household sizes, income levels, employment statuses, visit counts and the distance features including distance in km, driving time, and transit time if available.</a:t>
            </a:r>
          </a:p>
          <a:p>
            <a:pPr lvl="1"/>
            <a:endParaRPr lang="en-US" sz="1400" dirty="0"/>
          </a:p>
          <a:p>
            <a:pPr lvl="1"/>
            <a:endParaRPr lang="en-US" sz="1400" dirty="0"/>
          </a:p>
        </p:txBody>
      </p:sp>
    </p:spTree>
    <p:extLst>
      <p:ext uri="{BB962C8B-B14F-4D97-AF65-F5344CB8AC3E}">
        <p14:creationId xmlns:p14="http://schemas.microsoft.com/office/powerpoint/2010/main" val="39599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4AF39-192D-40C0-9D21-224E525A5B8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Barriers</a:t>
            </a:r>
          </a:p>
        </p:txBody>
      </p:sp>
      <p:sp>
        <p:nvSpPr>
          <p:cNvPr id="3" name="Content Placeholder 2">
            <a:extLst>
              <a:ext uri="{FF2B5EF4-FFF2-40B4-BE49-F238E27FC236}">
                <a16:creationId xmlns:a16="http://schemas.microsoft.com/office/drawing/2014/main" id="{67917313-5B95-4164-B9C2-058D8BE36E64}"/>
              </a:ext>
            </a:extLst>
          </p:cNvPr>
          <p:cNvSpPr>
            <a:spLocks noGrp="1"/>
          </p:cNvSpPr>
          <p:nvPr>
            <p:ph idx="1"/>
          </p:nvPr>
        </p:nvSpPr>
        <p:spPr>
          <a:xfrm>
            <a:off x="781878" y="1885280"/>
            <a:ext cx="11244469" cy="4436008"/>
          </a:xfrm>
        </p:spPr>
        <p:txBody>
          <a:bodyPr numCol="2" anchor="ctr">
            <a:normAutofit/>
          </a:bodyPr>
          <a:lstStyle/>
          <a:p>
            <a:r>
              <a:rPr lang="en-US" dirty="0"/>
              <a:t>Coded </a:t>
            </a:r>
          </a:p>
          <a:p>
            <a:pPr lvl="1"/>
            <a:r>
              <a:rPr lang="en-US" dirty="0"/>
              <a:t>L1 - Illiterate, L2 – Unfamiliar with Medical Terms etc.</a:t>
            </a:r>
          </a:p>
          <a:p>
            <a:r>
              <a:rPr lang="en-US" dirty="0"/>
              <a:t>Most prevalent classes</a:t>
            </a:r>
          </a:p>
          <a:p>
            <a:pPr lvl="1"/>
            <a:r>
              <a:rPr lang="en-US" dirty="0"/>
              <a:t>‘None’ – No barrier encountered</a:t>
            </a:r>
          </a:p>
          <a:p>
            <a:pPr lvl="1"/>
            <a:r>
              <a:rPr lang="en-US" dirty="0"/>
              <a:t>‘LI1’ – Uncomfortable speaking English</a:t>
            </a:r>
          </a:p>
          <a:p>
            <a:pPr lvl="1"/>
            <a:r>
              <a:rPr lang="en-US" dirty="0"/>
              <a:t>‘CM’ – Case management issues</a:t>
            </a:r>
          </a:p>
          <a:p>
            <a:pPr lvl="1"/>
            <a:r>
              <a:rPr lang="en-US" dirty="0"/>
              <a:t>‘F1’ – Fear of unknown diagnosis/test results</a:t>
            </a:r>
          </a:p>
        </p:txBody>
      </p:sp>
    </p:spTree>
    <p:extLst>
      <p:ext uri="{BB962C8B-B14F-4D97-AF65-F5344CB8AC3E}">
        <p14:creationId xmlns:p14="http://schemas.microsoft.com/office/powerpoint/2010/main" val="418574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5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92563B2-10F6-48C5-BC7C-C54D88185DA1}"/>
              </a:ext>
            </a:extLst>
          </p:cNvPr>
          <p:cNvPicPr>
            <a:picLocks noChangeAspect="1"/>
          </p:cNvPicPr>
          <p:nvPr/>
        </p:nvPicPr>
        <p:blipFill>
          <a:blip r:embed="rId2"/>
          <a:stretch>
            <a:fillRect/>
          </a:stretch>
        </p:blipFill>
        <p:spPr>
          <a:xfrm>
            <a:off x="1984512" y="643467"/>
            <a:ext cx="8222976" cy="5571066"/>
          </a:xfrm>
          <a:prstGeom prst="rect">
            <a:avLst/>
          </a:prstGeom>
        </p:spPr>
      </p:pic>
    </p:spTree>
    <p:extLst>
      <p:ext uri="{BB962C8B-B14F-4D97-AF65-F5344CB8AC3E}">
        <p14:creationId xmlns:p14="http://schemas.microsoft.com/office/powerpoint/2010/main" val="372240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4AF39-192D-40C0-9D21-224E525A5B8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Analysis</a:t>
            </a:r>
          </a:p>
        </p:txBody>
      </p:sp>
      <p:sp>
        <p:nvSpPr>
          <p:cNvPr id="3" name="Content Placeholder 2">
            <a:extLst>
              <a:ext uri="{FF2B5EF4-FFF2-40B4-BE49-F238E27FC236}">
                <a16:creationId xmlns:a16="http://schemas.microsoft.com/office/drawing/2014/main" id="{67917313-5B95-4164-B9C2-058D8BE36E64}"/>
              </a:ext>
            </a:extLst>
          </p:cNvPr>
          <p:cNvSpPr>
            <a:spLocks noGrp="1"/>
          </p:cNvSpPr>
          <p:nvPr>
            <p:ph idx="1"/>
          </p:nvPr>
        </p:nvSpPr>
        <p:spPr>
          <a:xfrm>
            <a:off x="410818" y="1885280"/>
            <a:ext cx="11615530" cy="4436008"/>
          </a:xfrm>
        </p:spPr>
        <p:txBody>
          <a:bodyPr numCol="2" anchor="ctr">
            <a:normAutofit/>
          </a:bodyPr>
          <a:lstStyle/>
          <a:p>
            <a:r>
              <a:rPr lang="en-US" dirty="0"/>
              <a:t>3 most frequent barriers per patient</a:t>
            </a:r>
          </a:p>
          <a:p>
            <a:r>
              <a:rPr lang="en-US" dirty="0"/>
              <a:t>Multilabel classification</a:t>
            </a:r>
          </a:p>
          <a:p>
            <a:pPr lvl="1"/>
            <a:r>
              <a:rPr lang="en-US" dirty="0" err="1"/>
              <a:t>Keras</a:t>
            </a:r>
            <a:r>
              <a:rPr lang="en-US" dirty="0"/>
              <a:t> API</a:t>
            </a:r>
          </a:p>
          <a:p>
            <a:pPr lvl="1"/>
            <a:r>
              <a:rPr lang="en-US" dirty="0"/>
              <a:t>9 layers</a:t>
            </a:r>
          </a:p>
          <a:p>
            <a:pPr lvl="1"/>
            <a:r>
              <a:rPr lang="en-US" dirty="0"/>
              <a:t>One dimensional convolutional layer </a:t>
            </a:r>
          </a:p>
          <a:p>
            <a:pPr lvl="1"/>
            <a:r>
              <a:rPr lang="en-US" dirty="0"/>
              <a:t>Max pooling layer</a:t>
            </a:r>
          </a:p>
          <a:p>
            <a:pPr lvl="1"/>
            <a:r>
              <a:rPr lang="en-US" dirty="0"/>
              <a:t>Flattening layer</a:t>
            </a:r>
          </a:p>
          <a:p>
            <a:pPr lvl="1"/>
            <a:r>
              <a:rPr lang="en-US" dirty="0"/>
              <a:t>Series of Dropout and Dense layers</a:t>
            </a:r>
          </a:p>
          <a:p>
            <a:r>
              <a:rPr lang="en-US" dirty="0"/>
              <a:t>Repeated K-Fold Cross Validation</a:t>
            </a:r>
          </a:p>
        </p:txBody>
      </p:sp>
    </p:spTree>
    <p:extLst>
      <p:ext uri="{BB962C8B-B14F-4D97-AF65-F5344CB8AC3E}">
        <p14:creationId xmlns:p14="http://schemas.microsoft.com/office/powerpoint/2010/main" val="1373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547</Words>
  <Application>Microsoft Office PowerPoint</Application>
  <PresentationFormat>Widescreen</PresentationFormat>
  <Paragraphs>122</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Multilabel and Multiclass Analysis of Social Determinants of Health</vt:lpstr>
      <vt:lpstr>The Project</vt:lpstr>
      <vt:lpstr>Goals:</vt:lpstr>
      <vt:lpstr>Data</vt:lpstr>
      <vt:lpstr>Preprocessing</vt:lpstr>
      <vt:lpstr>Preprocessing (continued)</vt:lpstr>
      <vt:lpstr>Barriers</vt:lpstr>
      <vt:lpstr>PowerPoint Presentation</vt:lpstr>
      <vt:lpstr>Analysis</vt:lpstr>
      <vt:lpstr>PowerPoint Presentation</vt:lpstr>
      <vt:lpstr>PowerPoint Presentation</vt:lpstr>
      <vt:lpstr>Actions</vt:lpstr>
      <vt:lpstr>PowerPoint Presentation</vt:lpstr>
      <vt:lpstr>Analysis</vt:lpstr>
      <vt:lpstr>PowerPoint Presentation</vt:lpstr>
      <vt:lpstr>PowerPoint Presentation</vt:lpstr>
      <vt:lpstr>Visit Intensity</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Multilabel and Multiclass Analysis of Social Determinants of Health</dc:title>
  <dc:creator>Rufino Salgado</dc:creator>
  <cp:lastModifiedBy>Rufino Salgado</cp:lastModifiedBy>
  <cp:revision>9</cp:revision>
  <dcterms:created xsi:type="dcterms:W3CDTF">2020-12-09T16:56:34Z</dcterms:created>
  <dcterms:modified xsi:type="dcterms:W3CDTF">2020-12-09T20:57:35Z</dcterms:modified>
</cp:coreProperties>
</file>